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6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2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25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432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235897-E627-4449-901C-B39C608F1AE7}" type="datetimeFigureOut">
              <a:rPr lang="cs-CZ" smtClean="0"/>
              <a:t>13.10.2024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E3A0B8-2684-45A0-A480-EBD9097D2B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5237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E3A0B8-2684-45A0-A480-EBD9097D2BC3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07102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E3A0B8-2684-45A0-A480-EBD9097D2BC3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38466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E3A0B8-2684-45A0-A480-EBD9097D2BC3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53738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E3A0B8-2684-45A0-A480-EBD9097D2BC3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9192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0F8CF-692C-4963-8B5E-D1C0928CF1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9612" y="1013984"/>
            <a:ext cx="7714388" cy="3260635"/>
          </a:xfrm>
        </p:spPr>
        <p:txBody>
          <a:bodyPr anchor="b"/>
          <a:lstStyle>
            <a:lvl1pPr algn="l"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419655-1613-4CC0-BBE9-BD2CB2C3C7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9612" y="4848464"/>
            <a:ext cx="7714388" cy="1085849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267FFF-6BC4-4DF0-BC55-B2C3BFD8E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389830-A1B7-484B-832C-F64A558BD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A8F727-72C8-47A9-8E54-AD8459028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EED5540-64E5-4258-ABA4-753F07B71B38}"/>
              </a:ext>
            </a:extLst>
          </p:cNvPr>
          <p:cNvCxnSpPr>
            <a:cxnSpLocks/>
          </p:cNvCxnSpPr>
          <p:nvPr/>
        </p:nvCxnSpPr>
        <p:spPr>
          <a:xfrm>
            <a:off x="1524000" y="457150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28144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8A5DE-E5C6-4DB9-AD28-8F1EAC6F5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63E08E-9B2D-4740-9AC6-D5E1CFB95F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429566" y="2229957"/>
            <a:ext cx="9238434" cy="3866043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4E3736-E8AA-4F58-9D3A-27050B287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E95E84-15BC-478B-9DAB-15025867B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E9D98F-E0A8-4254-A957-7F17811D0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8371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DE70F5-2276-4F91-9FC2-8DA4B52881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44000" y="1467699"/>
            <a:ext cx="1758461" cy="4628301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1856C5-C2FD-45E4-A631-AC06B5495B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82312" y="1467699"/>
            <a:ext cx="7839379" cy="4628301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E336EA-B6DD-4115-9C67-79A24C866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EA668B-1DAB-449C-9BA4-7B1572A22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C6567E-119D-4C98-93FF-73A332803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991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EF94C-BCB1-4F4C-AF70-DD2A5C4E3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45445"/>
            <a:ext cx="9238434" cy="857559"/>
          </a:xfr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909B75-A057-44B5-872F-DF01BDC8EA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9566" y="2286000"/>
            <a:ext cx="9238434" cy="381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06260C-3219-4812-88F2-3162D37F2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62B73-9C01-4BE3-A199-782BE6EBA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761492-EB56-4454-9D2A-8BB94AACB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172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980A128-A52A-402C-865B-1BF08D7F045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900447-3778-4AB7-ACB3-7C2313FE9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1745" y="1287554"/>
            <a:ext cx="8284963" cy="3113064"/>
          </a:xfrm>
        </p:spPr>
        <p:txBody>
          <a:bodyPr anchor="t"/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B910C9-BA3C-4D31-9C62-2C2408591F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21744" y="4619707"/>
            <a:ext cx="7722256" cy="1476293"/>
          </a:xfrm>
        </p:spPr>
        <p:txBody>
          <a:bodyPr anchor="b">
            <a:normAutofit/>
          </a:bodyPr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742E8A-6B69-406B-A3DF-0A1B76832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D665CF-4461-4BB8-8F3A-ED1CB1084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898B27-5EF3-49F4-B3CE-F3CF419AE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762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3F3BA-5AD5-4F15-97B2-E4652D1D4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13411"/>
            <a:ext cx="9238434" cy="88959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A997B8-1FD3-40E6-A486-256EB41DB7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29566" y="2135565"/>
            <a:ext cx="4495800" cy="396043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83F4D8-AA9A-4AF7-86EA-E4D797B98C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35565"/>
            <a:ext cx="4495800" cy="396043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08823E-BC08-4810-9BFF-35D2EA2AE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DD2BFB-BB2C-4C4A-A6E1-DD223C2BE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D369B2-12F8-4583-8A7F-523C9A3EF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324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C717F-84B9-44BA-8DD6-680394AB1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79150"/>
            <a:ext cx="9238434" cy="8239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1217D6-7448-4625-964F-5D82F65F11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29567" y="2013217"/>
            <a:ext cx="4495799" cy="704232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800" b="0" cap="all" spc="3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3A534C-0B54-4327-99C0-4F0019FD21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29567" y="3048000"/>
            <a:ext cx="4495800" cy="3048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9D4A63-0795-4B74-8C11-5FE7944118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013215"/>
            <a:ext cx="4495800" cy="70423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800" b="0" cap="all" spc="3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3D16F3-F747-441B-9854-27225954DE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048000"/>
            <a:ext cx="4495800" cy="3048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8168E2-6B97-486E-B0E4-4E7F5CDBB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5D3E2B-2F4E-4347-A8E9-27EB7D035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1FC4F5-6876-414E-9E30-84706A3F5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0D2F04-5474-46B9-B838-858CDF4AB2D2}"/>
              </a:ext>
            </a:extLst>
          </p:cNvPr>
          <p:cNvCxnSpPr>
            <a:cxnSpLocks/>
          </p:cNvCxnSpPr>
          <p:nvPr/>
        </p:nvCxnSpPr>
        <p:spPr>
          <a:xfrm>
            <a:off x="6270727" y="2876662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CADEE893-BE45-47F3-BCF0-02424B3503CC}"/>
              </a:ext>
            </a:extLst>
          </p:cNvPr>
          <p:cNvSpPr/>
          <p:nvPr/>
        </p:nvSpPr>
        <p:spPr>
          <a:xfrm>
            <a:off x="-1171838" y="4592406"/>
            <a:ext cx="808262" cy="3897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FB5178A-4501-4B56-8BF1-D083D7B021CE}"/>
              </a:ext>
            </a:extLst>
          </p:cNvPr>
          <p:cNvCxnSpPr>
            <a:cxnSpLocks/>
          </p:cNvCxnSpPr>
          <p:nvPr/>
        </p:nvCxnSpPr>
        <p:spPr>
          <a:xfrm>
            <a:off x="1524000" y="2876662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6136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2109C6-041C-42BA-B507-8EA298046E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7BF877-20DD-40F4-AEA8-E1B6D5350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7DC874-15B5-4338-B7D1-8E393AB4C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66BAE3-24C5-483F-9141-D860A265E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9AEEB4-66F8-4008-B616-804FB9D91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66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46C975-8FFB-4A4B-9213-774EE3901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BA744F-475D-4105-8E4A-025815549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3FA64C-7966-4D6F-88D7-4B89F2A1D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868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4ED5F-AB94-4DCF-8971-B8B2B55AF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3740" y="1558944"/>
            <a:ext cx="3279689" cy="1864196"/>
          </a:xfrm>
        </p:spPr>
        <p:txBody>
          <a:bodyPr anchor="b"/>
          <a:lstStyle>
            <a:lvl1pPr algn="r"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1EE4CB-68CF-4BF3-A891-8277AFD13D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0" y="762000"/>
            <a:ext cx="5333999" cy="5334000"/>
          </a:xfrm>
        </p:spPr>
        <p:txBody>
          <a:bodyPr anchor="ctr">
            <a:normAutofit/>
          </a:bodyPr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292E72-B66D-40EE-B182-5585382A6D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43741" y="3649682"/>
            <a:ext cx="3233096" cy="1933605"/>
          </a:xfrm>
        </p:spPr>
        <p:txBody>
          <a:bodyPr/>
          <a:lstStyle>
            <a:lvl1pPr marL="0" indent="0" algn="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73B694-B050-45F3-AE6F-A86A129F1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8AE423-9CA5-46B3-96B1-7586AD020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4B973D-F1F7-47BC-996D-6100B7C89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112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E9949-4A1F-4DA9-9B75-A6180F954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3543" y="1383126"/>
            <a:ext cx="3289886" cy="2045874"/>
          </a:xfrm>
        </p:spPr>
        <p:txBody>
          <a:bodyPr anchor="b"/>
          <a:lstStyle>
            <a:lvl1pPr algn="r"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A8D794-C670-4569-93D9-0FF8B35AA7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34001" y="762000"/>
            <a:ext cx="5333999" cy="5334000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2486F6-AE67-4B34-B8E2-0B7576DC2E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33544" y="3649682"/>
            <a:ext cx="3243292" cy="1684317"/>
          </a:xfrm>
        </p:spPr>
        <p:txBody>
          <a:bodyPr/>
          <a:lstStyle>
            <a:lvl1pPr marL="0" indent="0" algn="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98B11C-BB63-49A6-B488-29D4FBF8E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4B9166-6D36-4F0A-9ADD-33D49A0C3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B22B8F-7760-41B3-9053-DD90255B9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395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84152A-7FE0-4708-B7C1-DBEC8F133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41621"/>
            <a:ext cx="9238434" cy="8613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11AB53-BAF9-439D-9451-47193CF2FF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29566" y="2285999"/>
            <a:ext cx="9238434" cy="381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B96D9F-562A-496F-A530-A561994DC5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471087" y="4891318"/>
            <a:ext cx="26732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 b="1" cap="all" spc="300" baseline="0">
                <a:solidFill>
                  <a:schemeClr val="tx1"/>
                </a:solidFill>
              </a:defRPr>
            </a:lvl1pPr>
          </a:lstStyle>
          <a:p>
            <a:fld id="{3C2B07E4-CDF9-4C88-A2F3-04620E58224D}" type="datetimeFigureOut">
              <a:rPr lang="en-US" smtClean="0"/>
              <a:pPr/>
              <a:t>10/13/2024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3060FE-AAC3-4FAE-9EB4-BCAE72D956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473021" y="1609893"/>
            <a:ext cx="26694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 b="1" cap="all" spc="30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77EDB2-8F31-42FA-B253-62D2414663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2908" y="3219853"/>
            <a:ext cx="629653" cy="4298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EFE71E98-A417-4ECC-ACEB-C0490C20DB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0269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2800" b="1" kern="1200" cap="all" spc="6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130000"/>
        </a:lnSpc>
        <a:spcBef>
          <a:spcPts val="1000"/>
        </a:spcBef>
        <a:buSzPct val="8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indent="0" algn="l" defTabSz="914400" rtl="0" eaLnBrk="1" latinLnBrk="0" hangingPunct="1">
        <a:lnSpc>
          <a:spcPct val="130000"/>
        </a:lnSpc>
        <a:spcBef>
          <a:spcPts val="500"/>
        </a:spcBef>
        <a:buSzPct val="85000"/>
        <a:buFontTx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indent="-182880" algn="l" defTabSz="914400" rtl="0" eaLnBrk="1" latinLnBrk="0" hangingPunct="1">
        <a:lnSpc>
          <a:spcPct val="130000"/>
        </a:lnSpc>
        <a:spcBef>
          <a:spcPts val="500"/>
        </a:spcBef>
        <a:buSzPct val="8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466344" indent="0" algn="l" defTabSz="914400" rtl="0" eaLnBrk="1" latinLnBrk="0" hangingPunct="1">
        <a:lnSpc>
          <a:spcPct val="130000"/>
        </a:lnSpc>
        <a:spcBef>
          <a:spcPts val="500"/>
        </a:spcBef>
        <a:buSzPct val="85000"/>
        <a:buFontTx/>
        <a:buNone/>
        <a:defRPr sz="12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640080" indent="-182880" algn="l" defTabSz="914400" rtl="0" eaLnBrk="1" latinLnBrk="0" hangingPunct="1">
        <a:lnSpc>
          <a:spcPct val="130000"/>
        </a:lnSpc>
        <a:spcBef>
          <a:spcPts val="500"/>
        </a:spcBef>
        <a:buSzPct val="8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5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hyperlink" Target="https://attikafitness.com/" TargetMode="External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g"/><Relationship Id="rId7" Type="http://schemas.openxmlformats.org/officeDocument/2006/relationships/image" Target="../media/image26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g"/><Relationship Id="rId4" Type="http://schemas.openxmlformats.org/officeDocument/2006/relationships/image" Target="../media/image23.jpg"/><Relationship Id="rId9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0" name="Rectangle 59">
            <a:extLst>
              <a:ext uri="{FF2B5EF4-FFF2-40B4-BE49-F238E27FC236}">
                <a16:creationId xmlns:a16="http://schemas.microsoft.com/office/drawing/2014/main" id="{E906F54D-04EF-4345-A564-7A7B57B6CE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DE74105-21A4-05AD-FA33-A8438524BF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b="12046"/>
          <a:stretch/>
        </p:blipFill>
        <p:spPr>
          <a:xfrm>
            <a:off x="-10" y="0"/>
            <a:ext cx="12192000" cy="6857999"/>
          </a:xfrm>
          <a:prstGeom prst="rect">
            <a:avLst/>
          </a:prstGeom>
        </p:spPr>
      </p:pic>
      <p:sp useBgFill="1">
        <p:nvSpPr>
          <p:cNvPr id="62" name="Rectangle 61">
            <a:extLst>
              <a:ext uri="{FF2B5EF4-FFF2-40B4-BE49-F238E27FC236}">
                <a16:creationId xmlns:a16="http://schemas.microsoft.com/office/drawing/2014/main" id="{AFF52CA6-0F1C-4393-B3A6-930C4BA72F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2001" y="762000"/>
            <a:ext cx="10664150" cy="53339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37123F7-2F7B-9C30-703D-BEB9597D8F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7179" y="1524000"/>
            <a:ext cx="5227621" cy="2581369"/>
          </a:xfrm>
        </p:spPr>
        <p:txBody>
          <a:bodyPr anchor="t">
            <a:noAutofit/>
          </a:bodyPr>
          <a:lstStyle/>
          <a:p>
            <a:r>
              <a:rPr lang="cs-CZ" sz="3200" dirty="0">
                <a:latin typeface="Batang" panose="02030600000101010101" pitchFamily="18" charset="-127"/>
                <a:ea typeface="Batang" panose="02030600000101010101" pitchFamily="18" charset="-127"/>
                <a:cs typeface="Arial" panose="020B0604020202020204" pitchFamily="34" charset="0"/>
              </a:rPr>
              <a:t>Stáž </a:t>
            </a:r>
            <a:r>
              <a:rPr lang="cs-CZ" sz="3200" dirty="0" err="1">
                <a:latin typeface="Batang" panose="02030600000101010101" pitchFamily="18" charset="-127"/>
                <a:ea typeface="Batang" panose="02030600000101010101" pitchFamily="18" charset="-127"/>
                <a:cs typeface="Arial" panose="020B0604020202020204" pitchFamily="34" charset="0"/>
              </a:rPr>
              <a:t>BarcelonA</a:t>
            </a:r>
            <a:r>
              <a:rPr lang="cs-CZ" sz="3200" dirty="0">
                <a:latin typeface="Batang" panose="02030600000101010101" pitchFamily="18" charset="-127"/>
                <a:ea typeface="Batang" panose="02030600000101010101" pitchFamily="18" charset="-127"/>
                <a:cs typeface="Arial" panose="020B0604020202020204" pitchFamily="34" charset="0"/>
              </a:rPr>
              <a:t> </a:t>
            </a:r>
            <a:br>
              <a:rPr lang="cs-CZ" sz="3200" dirty="0">
                <a:latin typeface="Batang" panose="02030600000101010101" pitchFamily="18" charset="-127"/>
                <a:ea typeface="Batang" panose="02030600000101010101" pitchFamily="18" charset="-127"/>
                <a:cs typeface="Arial" panose="020B0604020202020204" pitchFamily="34" charset="0"/>
              </a:rPr>
            </a:br>
            <a:r>
              <a:rPr lang="cs-CZ" sz="3200" dirty="0">
                <a:latin typeface="Batang" panose="02030600000101010101" pitchFamily="18" charset="-127"/>
                <a:ea typeface="Batang" panose="02030600000101010101" pitchFamily="18" charset="-127"/>
                <a:cs typeface="Arial" panose="020B0604020202020204" pitchFamily="34" charset="0"/>
              </a:rPr>
              <a:t>Erasmus Pro</a:t>
            </a:r>
            <a:br>
              <a:rPr lang="cs-CZ" sz="3200" dirty="0">
                <a:latin typeface="Batang" panose="02030600000101010101" pitchFamily="18" charset="-127"/>
                <a:ea typeface="Batang" panose="02030600000101010101" pitchFamily="18" charset="-127"/>
                <a:cs typeface="Arial" panose="020B0604020202020204" pitchFamily="34" charset="0"/>
              </a:rPr>
            </a:br>
            <a:br>
              <a:rPr lang="cs-CZ" sz="3200" dirty="0">
                <a:latin typeface="Batang" panose="02030600000101010101" pitchFamily="18" charset="-127"/>
                <a:ea typeface="Batang" panose="02030600000101010101" pitchFamily="18" charset="-127"/>
                <a:cs typeface="Arial" panose="020B0604020202020204" pitchFamily="34" charset="0"/>
              </a:rPr>
            </a:br>
            <a:r>
              <a:rPr lang="cs-CZ" sz="3200" dirty="0">
                <a:latin typeface="Batang" panose="02030600000101010101" pitchFamily="18" charset="-127"/>
                <a:ea typeface="Batang" panose="02030600000101010101" pitchFamily="18" charset="-127"/>
                <a:cs typeface="Arial" panose="020B0604020202020204" pitchFamily="34" charset="0"/>
              </a:rPr>
              <a:t>Lukáš Tran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594EBC4-1269-8EA3-C490-7CCA787A4D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867369"/>
            <a:ext cx="5473700" cy="789300"/>
          </a:xfrm>
        </p:spPr>
        <p:txBody>
          <a:bodyPr>
            <a:normAutofit fontScale="85000" lnSpcReduction="10000"/>
          </a:bodyPr>
          <a:lstStyle/>
          <a:p>
            <a:r>
              <a:rPr lang="cs-CZ" dirty="0">
                <a:latin typeface="Batang" panose="02030600000101010101" pitchFamily="18" charset="-127"/>
                <a:ea typeface="Batang" panose="02030600000101010101" pitchFamily="18" charset="-127"/>
                <a:cs typeface="Arial" panose="020B0604020202020204" pitchFamily="34" charset="0"/>
              </a:rPr>
              <a:t>Project </a:t>
            </a:r>
            <a:r>
              <a:rPr lang="cs-CZ" dirty="0" err="1">
                <a:latin typeface="Batang" panose="02030600000101010101" pitchFamily="18" charset="-127"/>
                <a:ea typeface="Batang" panose="02030600000101010101" pitchFamily="18" charset="-127"/>
                <a:cs typeface="Arial" panose="020B0604020202020204" pitchFamily="34" charset="0"/>
              </a:rPr>
              <a:t>code</a:t>
            </a:r>
            <a:r>
              <a:rPr lang="cs-CZ" dirty="0">
                <a:latin typeface="Batang" panose="02030600000101010101" pitchFamily="18" charset="-127"/>
                <a:ea typeface="Batang" panose="02030600000101010101" pitchFamily="18" charset="-127"/>
                <a:cs typeface="Arial" panose="020B0604020202020204" pitchFamily="34" charset="0"/>
              </a:rPr>
              <a:t>: </a:t>
            </a:r>
            <a:r>
              <a:rPr lang="cs-CZ" sz="1800" kern="100" dirty="0">
                <a:effectLst/>
                <a:latin typeface="Batang" panose="02030600000101010101" pitchFamily="18" charset="-127"/>
                <a:ea typeface="Batang" panose="02030600000101010101" pitchFamily="18" charset="-127"/>
                <a:cs typeface="Arial" panose="020B0604020202020204" pitchFamily="34" charset="0"/>
              </a:rPr>
              <a:t>2023-1-CZ01-KA121-VET-000135958</a:t>
            </a:r>
          </a:p>
          <a:p>
            <a:r>
              <a:rPr lang="cs-CZ" sz="1800" kern="100" dirty="0">
                <a:effectLst/>
                <a:latin typeface="Batang" panose="02030600000101010101" pitchFamily="18" charset="-127"/>
                <a:ea typeface="Batang" panose="02030600000101010101" pitchFamily="18" charset="-127"/>
                <a:cs typeface="Arial" panose="020B0604020202020204" pitchFamily="34" charset="0"/>
              </a:rPr>
              <a:t>Mobility ID: 35958-MOB-023</a:t>
            </a:r>
          </a:p>
          <a:p>
            <a:endParaRPr lang="cs-CZ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7" name="Obrázek 46">
            <a:extLst>
              <a:ext uri="{FF2B5EF4-FFF2-40B4-BE49-F238E27FC236}">
                <a16:creationId xmlns:a16="http://schemas.microsoft.com/office/drawing/2014/main" id="{DA186260-699F-2E00-34F5-277C0C8065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25" b="15725"/>
          <a:stretch/>
        </p:blipFill>
        <p:spPr>
          <a:xfrm>
            <a:off x="6770136" y="1431657"/>
            <a:ext cx="3994685" cy="3994685"/>
          </a:xfrm>
          <a:custGeom>
            <a:avLst/>
            <a:gdLst/>
            <a:ahLst/>
            <a:cxnLst/>
            <a:rect l="l" t="t" r="r" b="b"/>
            <a:pathLst>
              <a:path w="3486864" h="3486864">
                <a:moveTo>
                  <a:pt x="1743432" y="0"/>
                </a:moveTo>
                <a:cubicBezTo>
                  <a:pt x="2706303" y="0"/>
                  <a:pt x="3486864" y="780561"/>
                  <a:pt x="3486864" y="1743432"/>
                </a:cubicBezTo>
                <a:cubicBezTo>
                  <a:pt x="3486864" y="2706303"/>
                  <a:pt x="2706303" y="3486864"/>
                  <a:pt x="1743432" y="3486864"/>
                </a:cubicBezTo>
                <a:cubicBezTo>
                  <a:pt x="780561" y="3486864"/>
                  <a:pt x="0" y="2706303"/>
                  <a:pt x="0" y="1743432"/>
                </a:cubicBezTo>
                <a:cubicBezTo>
                  <a:pt x="0" y="780561"/>
                  <a:pt x="780561" y="0"/>
                  <a:pt x="1743432" y="0"/>
                </a:cubicBezTo>
                <a:close/>
              </a:path>
            </a:pathLst>
          </a:custGeom>
        </p:spPr>
      </p:pic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B20D3D82-8B25-4DD9-9924-4CEAD450C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31206" y="4572000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8">
            <a:extLst>
              <a:ext uri="{FF2B5EF4-FFF2-40B4-BE49-F238E27FC236}">
                <a16:creationId xmlns:a16="http://schemas.microsoft.com/office/drawing/2014/main" id="{B21C855D-B982-5F75-1325-2D0A4C3E56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0624" y="539978"/>
            <a:ext cx="1572333" cy="66135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CC1EF79B-E0D9-F80F-3D36-BBBE61640F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551" y="5593952"/>
            <a:ext cx="1732810" cy="358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281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useu Nacional d'Art de Catalunya | Meet Barcelona">
            <a:extLst>
              <a:ext uri="{FF2B5EF4-FFF2-40B4-BE49-F238E27FC236}">
                <a16:creationId xmlns:a16="http://schemas.microsoft.com/office/drawing/2014/main" id="{8E0AD143-7828-7449-EF89-DC17C2D22C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1" r="-1" b="10941"/>
          <a:stretch/>
        </p:blipFill>
        <p:spPr bwMode="auto">
          <a:xfrm>
            <a:off x="22" y="10"/>
            <a:ext cx="1218893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D3D77A12-2296-1D2E-772C-8FBE74AC0C20}"/>
              </a:ext>
            </a:extLst>
          </p:cNvPr>
          <p:cNvSpPr/>
          <p:nvPr/>
        </p:nvSpPr>
        <p:spPr>
          <a:xfrm>
            <a:off x="960959" y="814674"/>
            <a:ext cx="10267055" cy="52286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9" name="Podnadpis 2">
            <a:extLst>
              <a:ext uri="{FF2B5EF4-FFF2-40B4-BE49-F238E27FC236}">
                <a16:creationId xmlns:a16="http://schemas.microsoft.com/office/drawing/2014/main" id="{0577BEF3-EDDA-DA66-3EFB-8EA483D5C236}"/>
              </a:ext>
            </a:extLst>
          </p:cNvPr>
          <p:cNvSpPr txBox="1">
            <a:spLocks/>
          </p:cNvSpPr>
          <p:nvPr/>
        </p:nvSpPr>
        <p:spPr>
          <a:xfrm>
            <a:off x="1285636" y="1687673"/>
            <a:ext cx="9617699" cy="42283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SzPct val="8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SzPct val="85000"/>
              <a:buFontTx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18288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SzPct val="8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66344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SzPct val="85000"/>
              <a:buFontTx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0080" indent="-18288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2800" dirty="0">
                <a:latin typeface="Batang" panose="02030600000101010101" pitchFamily="18" charset="-127"/>
                <a:ea typeface="Batang" panose="02030600000101010101" pitchFamily="18" charset="-127"/>
                <a:cs typeface="Arial" panose="020B0604020202020204" pitchFamily="34" charset="0"/>
              </a:rPr>
              <a:t>Tato 3 měsíční stáž v Barceloně byla ta nejlepší zkušenost v mém životě, změnilo mi to pohled na svět a lidi v mém okolí, poznal jsem mnoho zajímavých lidí a objevil mnoho míst. Zažil jsem toho tolik, že mi ty 3 měsíce přišli jako rok.</a:t>
            </a:r>
          </a:p>
          <a:p>
            <a:pPr marL="0" indent="0" algn="just">
              <a:buNone/>
            </a:pPr>
            <a:r>
              <a:rPr lang="cs-CZ" sz="2800" dirty="0">
                <a:latin typeface="Batang" panose="02030600000101010101" pitchFamily="18" charset="-127"/>
                <a:ea typeface="Batang" panose="02030600000101010101" pitchFamily="18" charset="-127"/>
                <a:cs typeface="Arial" panose="020B0604020202020204" pitchFamily="34" charset="0"/>
              </a:rPr>
              <a:t>V závěru bych chtěl říct, že jsem hrozně moc vděčný, že jsem se </a:t>
            </a:r>
            <a:r>
              <a:rPr lang="cs-CZ" sz="2800">
                <a:latin typeface="Batang" panose="02030600000101010101" pitchFamily="18" charset="-127"/>
                <a:ea typeface="Batang" panose="02030600000101010101" pitchFamily="18" charset="-127"/>
                <a:cs typeface="Arial" panose="020B0604020202020204" pitchFamily="34" charset="0"/>
              </a:rPr>
              <a:t>mohl účastnit této </a:t>
            </a:r>
            <a:r>
              <a:rPr lang="cs-CZ" sz="2800" dirty="0">
                <a:latin typeface="Batang" panose="02030600000101010101" pitchFamily="18" charset="-127"/>
                <a:ea typeface="Batang" panose="02030600000101010101" pitchFamily="18" charset="-127"/>
                <a:cs typeface="Arial" panose="020B0604020202020204" pitchFamily="34" charset="0"/>
              </a:rPr>
              <a:t>stáže.</a:t>
            </a:r>
          </a:p>
        </p:txBody>
      </p:sp>
      <p:sp>
        <p:nvSpPr>
          <p:cNvPr id="11" name="Nadpis 1">
            <a:extLst>
              <a:ext uri="{FF2B5EF4-FFF2-40B4-BE49-F238E27FC236}">
                <a16:creationId xmlns:a16="http://schemas.microsoft.com/office/drawing/2014/main" id="{87AE6CCB-3C50-1EFD-203E-12E2783D445F}"/>
              </a:ext>
            </a:extLst>
          </p:cNvPr>
          <p:cNvSpPr txBox="1">
            <a:spLocks/>
          </p:cNvSpPr>
          <p:nvPr/>
        </p:nvSpPr>
        <p:spPr>
          <a:xfrm>
            <a:off x="918848" y="1160931"/>
            <a:ext cx="10309166" cy="52674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2800" b="1" kern="1200" cap="all" spc="6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Závěr</a:t>
            </a:r>
          </a:p>
        </p:txBody>
      </p:sp>
    </p:spTree>
    <p:extLst>
      <p:ext uri="{BB962C8B-B14F-4D97-AF65-F5344CB8AC3E}">
        <p14:creationId xmlns:p14="http://schemas.microsoft.com/office/powerpoint/2010/main" val="110506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Museu Nacional d'Art de Catalunya | Meet Barcelona">
            <a:extLst>
              <a:ext uri="{FF2B5EF4-FFF2-40B4-BE49-F238E27FC236}">
                <a16:creationId xmlns:a16="http://schemas.microsoft.com/office/drawing/2014/main" id="{9A115E1A-3DC1-AEB1-0630-E5D75D4AB0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1" r="-1" b="10941"/>
          <a:stretch/>
        </p:blipFill>
        <p:spPr bwMode="auto">
          <a:xfrm>
            <a:off x="3070" y="10"/>
            <a:ext cx="1218893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A683F14B-08E5-3B4B-C718-C9397D8F8E8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3000370"/>
            <a:ext cx="12192000" cy="8572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2800" b="1" kern="1200" cap="all" spc="6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4400" dirty="0">
                <a:latin typeface="Batang" panose="02030600000101010101" pitchFamily="18" charset="-127"/>
                <a:ea typeface="Batang" panose="02030600000101010101" pitchFamily="18" charset="-127"/>
                <a:cs typeface="Arial" panose="020B0604020202020204" pitchFamily="34" charset="0"/>
              </a:rPr>
              <a:t>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339794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mrak, venku, obloha, krajina&#10;&#10;Popis byl vytvořen automaticky">
            <a:extLst>
              <a:ext uri="{FF2B5EF4-FFF2-40B4-BE49-F238E27FC236}">
                <a16:creationId xmlns:a16="http://schemas.microsoft.com/office/drawing/2014/main" id="{33320388-86B4-0E85-CA40-E4EC37888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7" name="Obdélník 26">
            <a:extLst>
              <a:ext uri="{FF2B5EF4-FFF2-40B4-BE49-F238E27FC236}">
                <a16:creationId xmlns:a16="http://schemas.microsoft.com/office/drawing/2014/main" id="{2880BF6C-9674-EAE3-BB54-794DDFB9C15A}"/>
              </a:ext>
            </a:extLst>
          </p:cNvPr>
          <p:cNvSpPr/>
          <p:nvPr/>
        </p:nvSpPr>
        <p:spPr>
          <a:xfrm>
            <a:off x="336000" y="369000"/>
            <a:ext cx="11520000" cy="612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3FA0486-249D-C726-17D6-93DB5600DF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0812" y="1033570"/>
            <a:ext cx="7714388" cy="617966"/>
          </a:xfrm>
        </p:spPr>
        <p:txBody>
          <a:bodyPr/>
          <a:lstStyle/>
          <a:p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Základní informace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A5D6B37-9E3B-0748-9F9C-C7913EBC1F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0144" y="1964405"/>
            <a:ext cx="6602562" cy="3688475"/>
          </a:xfrm>
        </p:spPr>
        <p:txBody>
          <a:bodyPr>
            <a:no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cs-CZ" sz="2800" dirty="0">
                <a:latin typeface="Batang" panose="02030600000101010101" pitchFamily="18" charset="-127"/>
                <a:ea typeface="Batang" panose="02030600000101010101" pitchFamily="18" charset="-127"/>
                <a:cs typeface="Arial" panose="020B0604020202020204" pitchFamily="34" charset="0"/>
              </a:rPr>
              <a:t>Stáž se konala v Katalánském městě Barcelona a trvala od 4. června do 5. září 2024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cs-CZ" sz="2800" dirty="0">
                <a:latin typeface="Batang" panose="02030600000101010101" pitchFamily="18" charset="-127"/>
                <a:ea typeface="Batang" panose="02030600000101010101" pitchFamily="18" charset="-127"/>
                <a:cs typeface="Arial" panose="020B0604020202020204" pitchFamily="34" charset="0"/>
              </a:rPr>
              <a:t>Stáže se účastnili 3 studenti: Tomáš Janíček, Lukáš Tran a Tomáš Vacula</a:t>
            </a:r>
          </a:p>
          <a:p>
            <a:endParaRPr 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Obrázek 25" descr="Obsah obrázku oblečení, osoba, venku, obloha&#10;&#10;Popis byl vytvořen automaticky">
            <a:extLst>
              <a:ext uri="{FF2B5EF4-FFF2-40B4-BE49-F238E27FC236}">
                <a16:creationId xmlns:a16="http://schemas.microsoft.com/office/drawing/2014/main" id="{B82ADEAD-8AD0-DDAD-435E-301523E284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4030" y="368986"/>
            <a:ext cx="2422840" cy="3261962"/>
          </a:xfrm>
          <a:prstGeom prst="rect">
            <a:avLst/>
          </a:prstGeom>
        </p:spPr>
      </p:pic>
      <p:pic>
        <p:nvPicPr>
          <p:cNvPr id="32" name="Obrázek 31" descr="Obsah obrázku mrak, budova, hodiny, obloha&#10;&#10;Popis byl vytvořen automaticky">
            <a:extLst>
              <a:ext uri="{FF2B5EF4-FFF2-40B4-BE49-F238E27FC236}">
                <a16:creationId xmlns:a16="http://schemas.microsoft.com/office/drawing/2014/main" id="{42CBCC4C-590C-373E-5DFE-E5A0785A29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3353" y="3630963"/>
            <a:ext cx="2143517" cy="2858022"/>
          </a:xfrm>
          <a:prstGeom prst="rect">
            <a:avLst/>
          </a:prstGeom>
        </p:spPr>
      </p:pic>
      <p:pic>
        <p:nvPicPr>
          <p:cNvPr id="46" name="Obrázek 45" descr="Obsah obrázku obloha, budova, venku, kostel&#10;&#10;Popis byl vytvořen automaticky">
            <a:extLst>
              <a:ext uri="{FF2B5EF4-FFF2-40B4-BE49-F238E27FC236}">
                <a16:creationId xmlns:a16="http://schemas.microsoft.com/office/drawing/2014/main" id="{3A1E7E61-7B5A-5C1C-9FB0-D5058C710A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49824" y="4015443"/>
            <a:ext cx="2858022" cy="2089034"/>
          </a:xfrm>
          <a:prstGeom prst="rect">
            <a:avLst/>
          </a:prstGeom>
        </p:spPr>
      </p:pic>
      <p:sp>
        <p:nvSpPr>
          <p:cNvPr id="8" name="Podnadpis 2">
            <a:extLst>
              <a:ext uri="{FF2B5EF4-FFF2-40B4-BE49-F238E27FC236}">
                <a16:creationId xmlns:a16="http://schemas.microsoft.com/office/drawing/2014/main" id="{BCB3D8CF-7277-5208-0672-2DE513A9F090}"/>
              </a:ext>
            </a:extLst>
          </p:cNvPr>
          <p:cNvSpPr txBox="1">
            <a:spLocks/>
          </p:cNvSpPr>
          <p:nvPr/>
        </p:nvSpPr>
        <p:spPr>
          <a:xfrm>
            <a:off x="786281" y="1839684"/>
            <a:ext cx="6387771" cy="44699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SzPct val="85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30000"/>
              </a:lnSpc>
              <a:spcBef>
                <a:spcPts val="500"/>
              </a:spcBef>
              <a:buSzPct val="85000"/>
              <a:buFontTx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30000"/>
              </a:lnSpc>
              <a:spcBef>
                <a:spcPts val="500"/>
              </a:spcBef>
              <a:buSzPct val="85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30000"/>
              </a:lnSpc>
              <a:spcBef>
                <a:spcPts val="500"/>
              </a:spcBef>
              <a:buSzPct val="85000"/>
              <a:buFontTx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30000"/>
              </a:lnSpc>
              <a:spcBef>
                <a:spcPts val="500"/>
              </a:spcBef>
              <a:buSzPct val="8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just">
              <a:buFont typeface="Arial" panose="020B0604020202020204" pitchFamily="34" charset="0"/>
              <a:buChar char="•"/>
            </a:pPr>
            <a:endParaRPr lang="cs-CZ" sz="2800" dirty="0">
              <a:latin typeface="Batang" panose="02030600000101010101" pitchFamily="18" charset="-127"/>
              <a:ea typeface="Batang" panose="02030600000101010101" pitchFamily="18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866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 descr="Obsah obrázku mrak, venku, obloha, krajina&#10;&#10;Popis byl vytvořen automaticky">
            <a:extLst>
              <a:ext uri="{FF2B5EF4-FFF2-40B4-BE49-F238E27FC236}">
                <a16:creationId xmlns:a16="http://schemas.microsoft.com/office/drawing/2014/main" id="{CB73288B-0922-DEC7-DBFC-CE11E393FE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Obdélník 12">
            <a:extLst>
              <a:ext uri="{FF2B5EF4-FFF2-40B4-BE49-F238E27FC236}">
                <a16:creationId xmlns:a16="http://schemas.microsoft.com/office/drawing/2014/main" id="{ACD50839-E1E1-C7E4-9471-CF5274D585CD}"/>
              </a:ext>
            </a:extLst>
          </p:cNvPr>
          <p:cNvSpPr/>
          <p:nvPr/>
        </p:nvSpPr>
        <p:spPr>
          <a:xfrm>
            <a:off x="336000" y="369000"/>
            <a:ext cx="11520000" cy="612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EDDA590-8EE6-2FBB-754E-4B780F35B4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6059" y="1109344"/>
            <a:ext cx="7714388" cy="550929"/>
          </a:xfrm>
        </p:spPr>
        <p:txBody>
          <a:bodyPr/>
          <a:lstStyle/>
          <a:p>
            <a:r>
              <a:rPr 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POBYT</a:t>
            </a:r>
            <a:endParaRPr lang="cs-CZ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4839A89-FABB-10F2-04EE-683DFB1831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8436" y="1980178"/>
            <a:ext cx="6762122" cy="4389282"/>
          </a:xfrm>
        </p:spPr>
        <p:txBody>
          <a:bodyPr>
            <a:norm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cs-CZ" sz="2800" dirty="0">
                <a:latin typeface="Batang" panose="02030600000101010101" pitchFamily="18" charset="-127"/>
                <a:ea typeface="Batang" panose="02030600000101010101" pitchFamily="18" charset="-127"/>
                <a:cs typeface="Arial" panose="020B0604020202020204" pitchFamily="34" charset="0"/>
              </a:rPr>
              <a:t>Bydleli jsme spolu s Tomem Janíčkem ve čtvrti El </a:t>
            </a:r>
            <a:r>
              <a:rPr lang="cs-CZ" sz="2800" dirty="0" err="1">
                <a:latin typeface="Batang" panose="02030600000101010101" pitchFamily="18" charset="-127"/>
                <a:ea typeface="Batang" panose="02030600000101010101" pitchFamily="18" charset="-127"/>
                <a:cs typeface="Arial" panose="020B0604020202020204" pitchFamily="34" charset="0"/>
              </a:rPr>
              <a:t>Raval</a:t>
            </a:r>
            <a:r>
              <a:rPr lang="cs-CZ" sz="2800" dirty="0">
                <a:latin typeface="Batang" panose="02030600000101010101" pitchFamily="18" charset="-127"/>
                <a:ea typeface="Batang" panose="02030600000101010101" pitchFamily="18" charset="-127"/>
                <a:cs typeface="Arial" panose="020B0604020202020204" pitchFamily="34" charset="0"/>
              </a:rPr>
              <a:t> v malém útulném apartmánu asi 10 minut od Katalánského náměstí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cs-CZ" sz="2800" dirty="0">
                <a:latin typeface="Batang" panose="02030600000101010101" pitchFamily="18" charset="-127"/>
                <a:ea typeface="Batang" panose="02030600000101010101" pitchFamily="18" charset="-127"/>
                <a:cs typeface="Arial" panose="020B0604020202020204" pitchFamily="34" charset="0"/>
              </a:rPr>
              <a:t>Chvíli nám trvalo, než jsme si zvykli na místní život, ale po pár týdnech jsme si pobyt velice oblíbili</a:t>
            </a:r>
          </a:p>
        </p:txBody>
      </p:sp>
      <p:pic>
        <p:nvPicPr>
          <p:cNvPr id="7" name="Obrázek 6" descr="Obsah obrázku obloha, budova, oblečení, osoba&#10;&#10;Popis byl vytvořen automaticky">
            <a:extLst>
              <a:ext uri="{FF2B5EF4-FFF2-40B4-BE49-F238E27FC236}">
                <a16:creationId xmlns:a16="http://schemas.microsoft.com/office/drawing/2014/main" id="{2E0C081F-3EBC-4242-11DB-66A870ACE4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9" t="2551"/>
          <a:stretch/>
        </p:blipFill>
        <p:spPr>
          <a:xfrm rot="5400000">
            <a:off x="9465252" y="4098254"/>
            <a:ext cx="2639487" cy="2142007"/>
          </a:xfrm>
          <a:prstGeom prst="rect">
            <a:avLst/>
          </a:prstGeom>
        </p:spPr>
      </p:pic>
      <p:pic>
        <p:nvPicPr>
          <p:cNvPr id="5" name="Obrázek 4" descr="Obsah obrázku venku, budova, obloha, Sousedství&#10;&#10;Popis byl vytvořen automaticky">
            <a:extLst>
              <a:ext uri="{FF2B5EF4-FFF2-40B4-BE49-F238E27FC236}">
                <a16:creationId xmlns:a16="http://schemas.microsoft.com/office/drawing/2014/main" id="{2FC2855E-ECDA-7C30-71D0-BB915E709C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421" y="3849514"/>
            <a:ext cx="2011570" cy="2682092"/>
          </a:xfrm>
          <a:prstGeom prst="rect">
            <a:avLst/>
          </a:prstGeom>
        </p:spPr>
      </p:pic>
      <p:pic>
        <p:nvPicPr>
          <p:cNvPr id="22" name="Obrázek 21" descr="Obsah obrázku interiér, zeď, nábytek, počítač&#10;&#10;Popis byl vytvořen automaticky">
            <a:extLst>
              <a:ext uri="{FF2B5EF4-FFF2-40B4-BE49-F238E27FC236}">
                <a16:creationId xmlns:a16="http://schemas.microsoft.com/office/drawing/2014/main" id="{A1CC4CC2-4E5B-53F3-8966-FE40A75962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623" y="367738"/>
            <a:ext cx="2579376" cy="3481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397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mrak, venku, obloha, krajina&#10;&#10;Popis byl vytvořen automaticky">
            <a:extLst>
              <a:ext uri="{FF2B5EF4-FFF2-40B4-BE49-F238E27FC236}">
                <a16:creationId xmlns:a16="http://schemas.microsoft.com/office/drawing/2014/main" id="{E613FE6E-081D-916F-4845-3B4B577F60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Obrázek 8" descr="Obsah obrázku osoba, Fyzická zdatnost, sport, oblečení&#10;&#10;Popis byl vytvořen automaticky">
            <a:extLst>
              <a:ext uri="{FF2B5EF4-FFF2-40B4-BE49-F238E27FC236}">
                <a16:creationId xmlns:a16="http://schemas.microsoft.com/office/drawing/2014/main" id="{DD9E12C3-A793-8061-DE35-6C0E954371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84290572-6204-BC05-BCD1-D00A917EE64D}"/>
              </a:ext>
            </a:extLst>
          </p:cNvPr>
          <p:cNvSpPr/>
          <p:nvPr/>
        </p:nvSpPr>
        <p:spPr>
          <a:xfrm>
            <a:off x="336000" y="369000"/>
            <a:ext cx="11520000" cy="612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6CAC463-7F0B-3CF4-802B-1CE3923195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6058" y="1111911"/>
            <a:ext cx="8302489" cy="526742"/>
          </a:xfrm>
        </p:spPr>
        <p:txBody>
          <a:bodyPr/>
          <a:lstStyle/>
          <a:p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Firma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C994132-6C6F-02E7-A39F-FBB0E23595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3731" y="1975773"/>
            <a:ext cx="8014054" cy="4087511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>
                <a:latin typeface="Batang" panose="02030600000101010101" pitchFamily="18" charset="-127"/>
                <a:ea typeface="Batang" panose="02030600000101010101" pitchFamily="18" charset="-127"/>
                <a:cs typeface="Arial" panose="020B0604020202020204" pitchFamily="34" charset="0"/>
              </a:rPr>
              <a:t>Pracoval jsem ve firmě </a:t>
            </a:r>
            <a:r>
              <a:rPr lang="cs-CZ" sz="2800" dirty="0" err="1">
                <a:latin typeface="Batang" panose="02030600000101010101" pitchFamily="18" charset="-127"/>
                <a:ea typeface="Batang" panose="02030600000101010101" pitchFamily="18" charset="-127"/>
                <a:cs typeface="Arial" panose="020B0604020202020204" pitchFamily="34" charset="0"/>
              </a:rPr>
              <a:t>Attika</a:t>
            </a:r>
            <a:r>
              <a:rPr lang="cs-CZ" sz="2800" dirty="0">
                <a:latin typeface="Batang" panose="02030600000101010101" pitchFamily="18" charset="-127"/>
                <a:ea typeface="Batang" panose="02030600000101010101" pitchFamily="18" charset="-127"/>
                <a:cs typeface="Arial" panose="020B0604020202020204" pitchFamily="34" charset="0"/>
              </a:rPr>
              <a:t> Fitness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>
                <a:latin typeface="Batang" panose="02030600000101010101" pitchFamily="18" charset="-127"/>
                <a:ea typeface="Batang" panose="02030600000101010101" pitchFamily="18" charset="-127"/>
                <a:cs typeface="Arial" panose="020B0604020202020204" pitchFamily="34" charset="0"/>
              </a:rPr>
              <a:t>Adresa: </a:t>
            </a:r>
            <a:r>
              <a:rPr lang="cs-CZ" sz="2800" dirty="0" err="1">
                <a:latin typeface="Batang" panose="02030600000101010101" pitchFamily="18" charset="-127"/>
                <a:ea typeface="Batang" panose="02030600000101010101" pitchFamily="18" charset="-127"/>
                <a:cs typeface="Arial" panose="020B0604020202020204" pitchFamily="34" charset="0"/>
              </a:rPr>
              <a:t>Carrer</a:t>
            </a:r>
            <a:r>
              <a:rPr lang="cs-CZ" sz="2800" dirty="0">
                <a:latin typeface="Batang" panose="02030600000101010101" pitchFamily="18" charset="-127"/>
                <a:ea typeface="Batang" panose="02030600000101010101" pitchFamily="18" charset="-127"/>
                <a:cs typeface="Arial" panose="020B0604020202020204" pitchFamily="34" charset="0"/>
              </a:rPr>
              <a:t> de </a:t>
            </a:r>
            <a:r>
              <a:rPr lang="cs-CZ" sz="2800" dirty="0" err="1">
                <a:latin typeface="Batang" panose="02030600000101010101" pitchFamily="18" charset="-127"/>
                <a:ea typeface="Batang" panose="02030600000101010101" pitchFamily="18" charset="-127"/>
                <a:cs typeface="Arial" panose="020B0604020202020204" pitchFamily="34" charset="0"/>
              </a:rPr>
              <a:t>Bailèn</a:t>
            </a:r>
            <a:r>
              <a:rPr lang="cs-CZ" sz="2800" dirty="0">
                <a:latin typeface="Batang" panose="02030600000101010101" pitchFamily="18" charset="-127"/>
                <a:ea typeface="Batang" panose="02030600000101010101" pitchFamily="18" charset="-127"/>
                <a:cs typeface="Arial" panose="020B0604020202020204" pitchFamily="34" charset="0"/>
              </a:rPr>
              <a:t>, 152, </a:t>
            </a:r>
            <a:r>
              <a:rPr lang="cs-CZ" sz="2800" dirty="0" err="1">
                <a:latin typeface="Batang" panose="02030600000101010101" pitchFamily="18" charset="-127"/>
                <a:ea typeface="Batang" panose="02030600000101010101" pitchFamily="18" charset="-127"/>
                <a:cs typeface="Arial" panose="020B0604020202020204" pitchFamily="34" charset="0"/>
              </a:rPr>
              <a:t>L'Eixample</a:t>
            </a:r>
            <a:endParaRPr lang="cs-CZ" sz="2800" dirty="0">
              <a:latin typeface="Batang" panose="02030600000101010101" pitchFamily="18" charset="-127"/>
              <a:ea typeface="Batang" panose="02030600000101010101" pitchFamily="18" charset="-127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>
                <a:latin typeface="Batang" panose="02030600000101010101" pitchFamily="18" charset="-127"/>
                <a:ea typeface="Batang" panose="02030600000101010101" pitchFamily="18" charset="-127"/>
                <a:cs typeface="Arial" panose="020B0604020202020204" pitchFamily="34" charset="0"/>
              </a:rPr>
              <a:t>Tel: +34 614 21 28 35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>
                <a:latin typeface="Batang" panose="02030600000101010101" pitchFamily="18" charset="-127"/>
                <a:ea typeface="Batang" panose="02030600000101010101" pitchFamily="18" charset="-127"/>
                <a:cs typeface="Arial" panose="020B0604020202020204" pitchFamily="34" charset="0"/>
              </a:rPr>
              <a:t>Web: </a:t>
            </a:r>
            <a:r>
              <a:rPr lang="cs-CZ" sz="2800" dirty="0">
                <a:latin typeface="Batang" panose="02030600000101010101" pitchFamily="18" charset="-127"/>
                <a:ea typeface="Batang" panose="02030600000101010101" pitchFamily="18" charset="-127"/>
                <a:cs typeface="Arial" panose="020B0604020202020204" pitchFamily="34" charset="0"/>
                <a:hlinkClick r:id="rId5"/>
              </a:rPr>
              <a:t>https://attikafitness.com/</a:t>
            </a:r>
            <a:r>
              <a:rPr lang="cs-CZ" sz="2800" dirty="0">
                <a:latin typeface="Batang" panose="02030600000101010101" pitchFamily="18" charset="-127"/>
                <a:ea typeface="Batang" panose="02030600000101010101" pitchFamily="18" charset="-127"/>
                <a:cs typeface="Arial" panose="020B0604020202020204" pitchFamily="34" charset="0"/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>
                <a:latin typeface="Batang" panose="02030600000101010101" pitchFamily="18" charset="-127"/>
                <a:ea typeface="Batang" panose="02030600000101010101" pitchFamily="18" charset="-127"/>
                <a:cs typeface="Arial" panose="020B0604020202020204" pitchFamily="34" charset="0"/>
              </a:rPr>
              <a:t>Majitelka: Teodora </a:t>
            </a:r>
            <a:r>
              <a:rPr lang="cs-CZ" sz="2800" dirty="0" err="1">
                <a:latin typeface="Batang" panose="02030600000101010101" pitchFamily="18" charset="-127"/>
                <a:ea typeface="Batang" panose="02030600000101010101" pitchFamily="18" charset="-127"/>
                <a:cs typeface="Arial" panose="020B0604020202020204" pitchFamily="34" charset="0"/>
              </a:rPr>
              <a:t>Sklayne</a:t>
            </a:r>
            <a:endParaRPr lang="cs-CZ" sz="2800" dirty="0">
              <a:latin typeface="Batang" panose="02030600000101010101" pitchFamily="18" charset="-127"/>
              <a:ea typeface="Batang" panose="02030600000101010101" pitchFamily="18" charset="-127"/>
              <a:cs typeface="Arial" panose="020B0604020202020204" pitchFamily="34" charset="0"/>
            </a:endParaRPr>
          </a:p>
        </p:txBody>
      </p:sp>
      <p:pic>
        <p:nvPicPr>
          <p:cNvPr id="7" name="Obrázek 6" descr="Obsah obrázku osoba, oblečení, zeď, nářadí&#10;&#10;Popis byl vytvořen automaticky">
            <a:extLst>
              <a:ext uri="{FF2B5EF4-FFF2-40B4-BE49-F238E27FC236}">
                <a16:creationId xmlns:a16="http://schemas.microsoft.com/office/drawing/2014/main" id="{48040D68-0377-75CF-8FD5-39FEDA46C7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4" t="10214"/>
          <a:stretch/>
        </p:blipFill>
        <p:spPr>
          <a:xfrm rot="5400000">
            <a:off x="7133802" y="3923516"/>
            <a:ext cx="3018681" cy="2112280"/>
          </a:xfrm>
          <a:prstGeom prst="rect">
            <a:avLst/>
          </a:prstGeom>
        </p:spPr>
      </p:pic>
      <p:pic>
        <p:nvPicPr>
          <p:cNvPr id="11" name="Obrázek 10" descr="Obsah obrázku zeď, interiér, nářadí, osoba&#10;&#10;Popis byl vytvořen automaticky">
            <a:extLst>
              <a:ext uri="{FF2B5EF4-FFF2-40B4-BE49-F238E27FC236}">
                <a16:creationId xmlns:a16="http://schemas.microsoft.com/office/drawing/2014/main" id="{EC522727-CE14-3F10-F43F-5F37A6AEA8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5" b="9488"/>
          <a:stretch/>
        </p:blipFill>
        <p:spPr>
          <a:xfrm rot="5400000">
            <a:off x="9268301" y="3901298"/>
            <a:ext cx="3018681" cy="2156715"/>
          </a:xfrm>
          <a:prstGeom prst="rect">
            <a:avLst/>
          </a:prstGeom>
        </p:spPr>
      </p:pic>
      <p:pic>
        <p:nvPicPr>
          <p:cNvPr id="12" name="Obrázek 11" descr="Obsah obrázku venku, budova, Pozemní vozidlo, kolo&#10;&#10;Popis byl vytvořen automaticky">
            <a:extLst>
              <a:ext uri="{FF2B5EF4-FFF2-40B4-BE49-F238E27FC236}">
                <a16:creationId xmlns:a16="http://schemas.microsoft.com/office/drawing/2014/main" id="{B816F182-9046-5B25-33CF-2D54D3F946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01" b="11422"/>
          <a:stretch/>
        </p:blipFill>
        <p:spPr>
          <a:xfrm>
            <a:off x="9360746" y="369001"/>
            <a:ext cx="2495254" cy="3101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54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bsah obrázku osoba, Fyzická zdatnost, sport, oblečení&#10;&#10;Popis byl vytvořen automaticky">
            <a:extLst>
              <a:ext uri="{FF2B5EF4-FFF2-40B4-BE49-F238E27FC236}">
                <a16:creationId xmlns:a16="http://schemas.microsoft.com/office/drawing/2014/main" id="{BFFE7130-3601-90DB-3E6B-5D117BE2A7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E3DE8430-130E-97A5-00F8-56F1152BEFE3}"/>
              </a:ext>
            </a:extLst>
          </p:cNvPr>
          <p:cNvSpPr/>
          <p:nvPr/>
        </p:nvSpPr>
        <p:spPr>
          <a:xfrm>
            <a:off x="336000" y="369000"/>
            <a:ext cx="11520000" cy="612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594301A8-77B2-03E8-55D1-A13BA9ECDBF6}"/>
              </a:ext>
            </a:extLst>
          </p:cNvPr>
          <p:cNvSpPr txBox="1">
            <a:spLocks/>
          </p:cNvSpPr>
          <p:nvPr/>
        </p:nvSpPr>
        <p:spPr>
          <a:xfrm>
            <a:off x="866058" y="1111911"/>
            <a:ext cx="9621925" cy="52674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2800" b="1" kern="1200" cap="all" spc="6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Popis činností v práci</a:t>
            </a:r>
          </a:p>
        </p:txBody>
      </p:sp>
      <p:sp>
        <p:nvSpPr>
          <p:cNvPr id="6" name="Podnadpis 2">
            <a:extLst>
              <a:ext uri="{FF2B5EF4-FFF2-40B4-BE49-F238E27FC236}">
                <a16:creationId xmlns:a16="http://schemas.microsoft.com/office/drawing/2014/main" id="{C5E272A2-441C-F25F-4136-3065D62CF4D9}"/>
              </a:ext>
            </a:extLst>
          </p:cNvPr>
          <p:cNvSpPr txBox="1">
            <a:spLocks/>
          </p:cNvSpPr>
          <p:nvPr/>
        </p:nvSpPr>
        <p:spPr>
          <a:xfrm>
            <a:off x="866059" y="1838639"/>
            <a:ext cx="8014054" cy="4087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SzPct val="8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SzPct val="85000"/>
              <a:buFontTx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18288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SzPct val="8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66344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SzPct val="85000"/>
              <a:buFontTx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0080" indent="-18288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-457200"/>
            <a:endParaRPr lang="cs-CZ" sz="2600" dirty="0">
              <a:latin typeface="Batang" panose="02030600000101010101" pitchFamily="18" charset="-127"/>
              <a:ea typeface="Batang" panose="02030600000101010101" pitchFamily="18" charset="-127"/>
              <a:cs typeface="Arial" panose="020B0604020202020204" pitchFamily="34" charset="0"/>
            </a:endParaRPr>
          </a:p>
        </p:txBody>
      </p:sp>
      <p:pic>
        <p:nvPicPr>
          <p:cNvPr id="10" name="Obrázek 9" descr="Obsah obrázku osoba, Lidská tvář, interiér, úsměv&#10;&#10;Popis byl vytvořen automaticky">
            <a:extLst>
              <a:ext uri="{FF2B5EF4-FFF2-40B4-BE49-F238E27FC236}">
                <a16:creationId xmlns:a16="http://schemas.microsoft.com/office/drawing/2014/main" id="{00AC00E1-361C-2BAF-C2AB-798338EEAA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340937" y="726376"/>
            <a:ext cx="2874358" cy="2155768"/>
          </a:xfrm>
          <a:prstGeom prst="rect">
            <a:avLst/>
          </a:prstGeom>
        </p:spPr>
      </p:pic>
      <p:sp>
        <p:nvSpPr>
          <p:cNvPr id="7" name="Podnadpis 2">
            <a:extLst>
              <a:ext uri="{FF2B5EF4-FFF2-40B4-BE49-F238E27FC236}">
                <a16:creationId xmlns:a16="http://schemas.microsoft.com/office/drawing/2014/main" id="{F83695A2-A0D8-C696-A03F-ECA432194186}"/>
              </a:ext>
            </a:extLst>
          </p:cNvPr>
          <p:cNvSpPr txBox="1">
            <a:spLocks/>
          </p:cNvSpPr>
          <p:nvPr/>
        </p:nvSpPr>
        <p:spPr>
          <a:xfrm>
            <a:off x="785256" y="1971188"/>
            <a:ext cx="8199183" cy="4087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SzPct val="8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SzPct val="85000"/>
              <a:buFontTx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18288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SzPct val="8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66344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SzPct val="85000"/>
              <a:buFontTx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0080" indent="-18288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just"/>
            <a:r>
              <a:rPr lang="cs-CZ" sz="2800" dirty="0">
                <a:latin typeface="Batang" panose="02030600000101010101" pitchFamily="18" charset="-127"/>
                <a:ea typeface="Batang" panose="02030600000101010101" pitchFamily="18" charset="-127"/>
                <a:cs typeface="Arial" panose="020B0604020202020204" pitchFamily="34" charset="0"/>
              </a:rPr>
              <a:t>Pomáhání řízení marketingu na sociálních sítích firmy</a:t>
            </a:r>
          </a:p>
          <a:p>
            <a:pPr marL="457200" indent="-457200" algn="just"/>
            <a:r>
              <a:rPr lang="cs-CZ" sz="2800" dirty="0">
                <a:latin typeface="Batang" panose="02030600000101010101" pitchFamily="18" charset="-127"/>
                <a:ea typeface="Batang" panose="02030600000101010101" pitchFamily="18" charset="-127"/>
                <a:cs typeface="Arial" panose="020B0604020202020204" pitchFamily="34" charset="0"/>
              </a:rPr>
              <a:t>Natáčení a editování propagačních videí</a:t>
            </a:r>
          </a:p>
          <a:p>
            <a:pPr marL="457200" indent="-457200" algn="just"/>
            <a:r>
              <a:rPr lang="cs-CZ" sz="2800" dirty="0">
                <a:latin typeface="Batang" panose="02030600000101010101" pitchFamily="18" charset="-127"/>
                <a:ea typeface="Batang" panose="02030600000101010101" pitchFamily="18" charset="-127"/>
                <a:cs typeface="Arial" panose="020B0604020202020204" pitchFamily="34" charset="0"/>
              </a:rPr>
              <a:t>Sbírání materiálů na blogy pro web firmy</a:t>
            </a:r>
          </a:p>
          <a:p>
            <a:pPr marL="457200" indent="-457200" algn="just"/>
            <a:r>
              <a:rPr lang="cs-CZ" sz="2800" dirty="0">
                <a:latin typeface="Batang" panose="02030600000101010101" pitchFamily="18" charset="-127"/>
                <a:ea typeface="Batang" panose="02030600000101010101" pitchFamily="18" charset="-127"/>
                <a:cs typeface="Arial" panose="020B0604020202020204" pitchFamily="34" charset="0"/>
              </a:rPr>
              <a:t>Tvoření propagačních emailů na </a:t>
            </a:r>
            <a:r>
              <a:rPr lang="cs-CZ" sz="2800" dirty="0" err="1">
                <a:latin typeface="Batang" panose="02030600000101010101" pitchFamily="18" charset="-127"/>
                <a:ea typeface="Batang" panose="02030600000101010101" pitchFamily="18" charset="-127"/>
                <a:cs typeface="Arial" panose="020B0604020202020204" pitchFamily="34" charset="0"/>
              </a:rPr>
              <a:t>Mailchimp</a:t>
            </a:r>
            <a:endParaRPr lang="cs-CZ" sz="2800" dirty="0">
              <a:latin typeface="Batang" panose="02030600000101010101" pitchFamily="18" charset="-127"/>
              <a:ea typeface="Batang" panose="02030600000101010101" pitchFamily="18" charset="-127"/>
              <a:cs typeface="Arial" panose="020B0604020202020204" pitchFamily="34" charset="0"/>
            </a:endParaRPr>
          </a:p>
          <a:p>
            <a:pPr marL="457200" indent="-457200" algn="just"/>
            <a:r>
              <a:rPr lang="cs-CZ" sz="2800" dirty="0">
                <a:latin typeface="Batang" panose="02030600000101010101" pitchFamily="18" charset="-127"/>
                <a:ea typeface="Batang" panose="02030600000101010101" pitchFamily="18" charset="-127"/>
                <a:cs typeface="Arial" panose="020B0604020202020204" pitchFamily="34" charset="0"/>
              </a:rPr>
              <a:t>Úklid prostorů </a:t>
            </a:r>
            <a:r>
              <a:rPr lang="cs-CZ" sz="2800" dirty="0" err="1">
                <a:latin typeface="Batang" panose="02030600000101010101" pitchFamily="18" charset="-127"/>
                <a:ea typeface="Batang" panose="02030600000101010101" pitchFamily="18" charset="-127"/>
                <a:cs typeface="Arial" panose="020B0604020202020204" pitchFamily="34" charset="0"/>
              </a:rPr>
              <a:t>fitka</a:t>
            </a:r>
            <a:r>
              <a:rPr lang="cs-CZ" sz="2800" dirty="0">
                <a:latin typeface="Batang" panose="02030600000101010101" pitchFamily="18" charset="-127"/>
                <a:ea typeface="Batang" panose="02030600000101010101" pitchFamily="18" charset="-127"/>
                <a:cs typeface="Arial" panose="020B0604020202020204" pitchFamily="34" charset="0"/>
              </a:rPr>
              <a:t>, skládání ručníků, atd.</a:t>
            </a:r>
          </a:p>
          <a:p>
            <a:pPr marL="0" indent="0">
              <a:buNone/>
            </a:pPr>
            <a:endParaRPr lang="cs-CZ" sz="2800" dirty="0">
              <a:latin typeface="Batang" panose="02030600000101010101" pitchFamily="18" charset="-127"/>
              <a:ea typeface="Batang" panose="02030600000101010101" pitchFamily="18" charset="-127"/>
              <a:cs typeface="Arial" panose="020B0604020202020204" pitchFamily="34" charset="0"/>
            </a:endParaRPr>
          </a:p>
          <a:p>
            <a:pPr marL="457200" indent="-457200"/>
            <a:endParaRPr lang="cs-CZ" sz="2800" dirty="0">
              <a:latin typeface="Batang" panose="02030600000101010101" pitchFamily="18" charset="-127"/>
              <a:ea typeface="Batang" panose="02030600000101010101" pitchFamily="18" charset="-127"/>
              <a:cs typeface="Arial" panose="020B0604020202020204" pitchFamily="34" charset="0"/>
            </a:endParaRPr>
          </a:p>
        </p:txBody>
      </p:sp>
      <p:pic>
        <p:nvPicPr>
          <p:cNvPr id="17" name="Obrázek 16" descr="Obsah obrázku osoba, Fyzická zdatnost, oblečení, Vybavení na fitness&#10;&#10;Popis byl vytvořen automaticky">
            <a:extLst>
              <a:ext uri="{FF2B5EF4-FFF2-40B4-BE49-F238E27FC236}">
                <a16:creationId xmlns:a16="http://schemas.microsoft.com/office/drawing/2014/main" id="{A18C9438-97C5-3EE2-4FEE-BA8CBEC41A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9" b="13325"/>
          <a:stretch/>
        </p:blipFill>
        <p:spPr>
          <a:xfrm>
            <a:off x="9700231" y="3241439"/>
            <a:ext cx="2155769" cy="324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000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95B9EF-B71C-F316-B72D-B5FFDFA54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2CFBFA8-A7EA-04DD-751D-BE78686567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Obsah obrázku osoba, Fyzická zdatnost, sport, oblečení&#10;&#10;Popis byl vytvořen automaticky">
            <a:extLst>
              <a:ext uri="{FF2B5EF4-FFF2-40B4-BE49-F238E27FC236}">
                <a16:creationId xmlns:a16="http://schemas.microsoft.com/office/drawing/2014/main" id="{D5F91526-D552-4181-D18F-31924CCBEA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E16E0758-84FC-EB3C-D282-D0925E29DB33}"/>
              </a:ext>
            </a:extLst>
          </p:cNvPr>
          <p:cNvSpPr/>
          <p:nvPr/>
        </p:nvSpPr>
        <p:spPr>
          <a:xfrm>
            <a:off x="336000" y="369000"/>
            <a:ext cx="11520000" cy="612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F9404C85-F1D7-73AC-A4C3-249241946F20}"/>
              </a:ext>
            </a:extLst>
          </p:cNvPr>
          <p:cNvSpPr txBox="1">
            <a:spLocks/>
          </p:cNvSpPr>
          <p:nvPr/>
        </p:nvSpPr>
        <p:spPr>
          <a:xfrm>
            <a:off x="866058" y="1111911"/>
            <a:ext cx="9689431" cy="52674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2800" b="1" kern="1200" cap="all" spc="6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dovednosti Získané Z práce</a:t>
            </a:r>
          </a:p>
        </p:txBody>
      </p:sp>
      <p:sp>
        <p:nvSpPr>
          <p:cNvPr id="7" name="Podnadpis 2">
            <a:extLst>
              <a:ext uri="{FF2B5EF4-FFF2-40B4-BE49-F238E27FC236}">
                <a16:creationId xmlns:a16="http://schemas.microsoft.com/office/drawing/2014/main" id="{755FF10D-0981-1842-AFEA-4067BC2628A3}"/>
              </a:ext>
            </a:extLst>
          </p:cNvPr>
          <p:cNvSpPr txBox="1">
            <a:spLocks/>
          </p:cNvSpPr>
          <p:nvPr/>
        </p:nvSpPr>
        <p:spPr>
          <a:xfrm>
            <a:off x="784368" y="1969470"/>
            <a:ext cx="10623264" cy="4087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SzPct val="8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SzPct val="85000"/>
              <a:buFontTx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18288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SzPct val="8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66344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SzPct val="85000"/>
              <a:buFontTx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0080" indent="-18288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/>
            <a:r>
              <a:rPr lang="cs-CZ" sz="2800" dirty="0">
                <a:latin typeface="Batang" panose="02030600000101010101" pitchFamily="18" charset="-127"/>
                <a:ea typeface="Batang" panose="02030600000101010101" pitchFamily="18" charset="-127"/>
                <a:cs typeface="Arial" panose="020B0604020202020204" pitchFamily="34" charset="0"/>
              </a:rPr>
              <a:t>Zlepšení anglického jazyka (Pracoval jsem hlavně s Emily, která je z Anglie)</a:t>
            </a:r>
          </a:p>
          <a:p>
            <a:pPr marL="457200" indent="-457200"/>
            <a:r>
              <a:rPr lang="cs-CZ" sz="2800" dirty="0">
                <a:latin typeface="Batang" panose="02030600000101010101" pitchFamily="18" charset="-127"/>
                <a:ea typeface="Batang" panose="02030600000101010101" pitchFamily="18" charset="-127"/>
                <a:cs typeface="Arial" panose="020B0604020202020204" pitchFamily="34" charset="0"/>
              </a:rPr>
              <a:t>Pochopení marketingu ve Fitness kultuře</a:t>
            </a:r>
          </a:p>
          <a:p>
            <a:pPr marL="457200" indent="-457200"/>
            <a:r>
              <a:rPr lang="cs-CZ" sz="2800" dirty="0">
                <a:latin typeface="Batang" panose="02030600000101010101" pitchFamily="18" charset="-127"/>
                <a:ea typeface="Batang" panose="02030600000101010101" pitchFamily="18" charset="-127"/>
                <a:cs typeface="Arial" panose="020B0604020202020204" pitchFamily="34" charset="0"/>
              </a:rPr>
              <a:t>Schopnost tvořit v programech </a:t>
            </a:r>
            <a:r>
              <a:rPr lang="cs-CZ" sz="2800" dirty="0" err="1">
                <a:latin typeface="Batang" panose="02030600000101010101" pitchFamily="18" charset="-127"/>
                <a:ea typeface="Batang" panose="02030600000101010101" pitchFamily="18" charset="-127"/>
                <a:cs typeface="Arial" panose="020B0604020202020204" pitchFamily="34" charset="0"/>
              </a:rPr>
              <a:t>Canva</a:t>
            </a:r>
            <a:r>
              <a:rPr lang="cs-CZ" sz="2800" dirty="0">
                <a:latin typeface="Batang" panose="02030600000101010101" pitchFamily="18" charset="-127"/>
                <a:ea typeface="Batang" panose="02030600000101010101" pitchFamily="18" charset="-127"/>
                <a:cs typeface="Arial" panose="020B0604020202020204" pitchFamily="34" charset="0"/>
              </a:rPr>
              <a:t>, </a:t>
            </a:r>
            <a:r>
              <a:rPr lang="cs-CZ" sz="2800" dirty="0" err="1">
                <a:latin typeface="Batang" panose="02030600000101010101" pitchFamily="18" charset="-127"/>
                <a:ea typeface="Batang" panose="02030600000101010101" pitchFamily="18" charset="-127"/>
                <a:cs typeface="Arial" panose="020B0604020202020204" pitchFamily="34" charset="0"/>
              </a:rPr>
              <a:t>Mailchimp</a:t>
            </a:r>
            <a:r>
              <a:rPr lang="cs-CZ" sz="2800" dirty="0">
                <a:latin typeface="Batang" panose="02030600000101010101" pitchFamily="18" charset="-127"/>
                <a:ea typeface="Batang" panose="02030600000101010101" pitchFamily="18" charset="-127"/>
                <a:cs typeface="Arial" panose="020B0604020202020204" pitchFamily="34" charset="0"/>
              </a:rPr>
              <a:t>, </a:t>
            </a:r>
            <a:r>
              <a:rPr lang="cs-CZ" sz="2800" dirty="0" err="1">
                <a:latin typeface="Batang" panose="02030600000101010101" pitchFamily="18" charset="-127"/>
                <a:ea typeface="Batang" panose="02030600000101010101" pitchFamily="18" charset="-127"/>
                <a:cs typeface="Arial" panose="020B0604020202020204" pitchFamily="34" charset="0"/>
              </a:rPr>
              <a:t>CapCut</a:t>
            </a:r>
            <a:endParaRPr lang="cs-CZ" sz="2800" dirty="0">
              <a:latin typeface="Batang" panose="02030600000101010101" pitchFamily="18" charset="-127"/>
              <a:ea typeface="Batang" panose="02030600000101010101" pitchFamily="18" charset="-127"/>
              <a:cs typeface="Arial" panose="020B0604020202020204" pitchFamily="34" charset="0"/>
            </a:endParaRPr>
          </a:p>
          <a:p>
            <a:pPr marL="457200" indent="-457200"/>
            <a:r>
              <a:rPr lang="cs-CZ" sz="2800" dirty="0">
                <a:latin typeface="Batang" panose="02030600000101010101" pitchFamily="18" charset="-127"/>
                <a:ea typeface="Batang" panose="02030600000101010101" pitchFamily="18" charset="-127"/>
                <a:cs typeface="Arial" panose="020B0604020202020204" pitchFamily="34" charset="0"/>
              </a:rPr>
              <a:t>Zlepšení kreativity a samostatnosti v práci</a:t>
            </a:r>
          </a:p>
          <a:p>
            <a:pPr marL="457200" indent="-457200"/>
            <a:r>
              <a:rPr lang="cs-CZ" sz="2800" dirty="0">
                <a:latin typeface="Batang" panose="02030600000101010101" pitchFamily="18" charset="-127"/>
                <a:ea typeface="Batang" panose="02030600000101010101" pitchFamily="18" charset="-127"/>
                <a:cs typeface="Arial" panose="020B0604020202020204" pitchFamily="34" charset="0"/>
              </a:rPr>
              <a:t>Jiný pohled na to, jak můžou fungovat posilovny</a:t>
            </a:r>
          </a:p>
        </p:txBody>
      </p:sp>
    </p:spTree>
    <p:extLst>
      <p:ext uri="{BB962C8B-B14F-4D97-AF65-F5344CB8AC3E}">
        <p14:creationId xmlns:p14="http://schemas.microsoft.com/office/powerpoint/2010/main" val="436572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4F8C53-0511-AFDC-1FD2-D1FD7121B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3" name="Zástupný obsah 12" descr="Obsah obrázku koncert, hudba, oblečení, láhev&#10;&#10;Popis byl vytvořen automaticky">
            <a:extLst>
              <a:ext uri="{FF2B5EF4-FFF2-40B4-BE49-F238E27FC236}">
                <a16:creationId xmlns:a16="http://schemas.microsoft.com/office/drawing/2014/main" id="{61619829-9747-BD6E-6C9A-C83203111D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419" y="2286000"/>
            <a:ext cx="2857500" cy="3810000"/>
          </a:xfr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AB10C750-3AB5-07D7-7DFF-01B798CC30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b="12046"/>
          <a:stretch/>
        </p:blipFill>
        <p:spPr>
          <a:xfrm>
            <a:off x="-10" y="0"/>
            <a:ext cx="12192000" cy="6857999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E63D70CD-3BE5-7300-1D6F-3F27891C3EA0}"/>
              </a:ext>
            </a:extLst>
          </p:cNvPr>
          <p:cNvSpPr/>
          <p:nvPr/>
        </p:nvSpPr>
        <p:spPr>
          <a:xfrm>
            <a:off x="336000" y="369000"/>
            <a:ext cx="11520000" cy="612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0A7EC609-026D-F560-439C-1C2515D366C3}"/>
              </a:ext>
            </a:extLst>
          </p:cNvPr>
          <p:cNvSpPr txBox="1">
            <a:spLocks/>
          </p:cNvSpPr>
          <p:nvPr/>
        </p:nvSpPr>
        <p:spPr>
          <a:xfrm>
            <a:off x="866058" y="1111911"/>
            <a:ext cx="10309166" cy="52674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2800" b="1" kern="1200" cap="all" spc="6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Volnočasové aktivity</a:t>
            </a:r>
          </a:p>
        </p:txBody>
      </p:sp>
      <p:sp>
        <p:nvSpPr>
          <p:cNvPr id="7" name="Podnadpis 2">
            <a:extLst>
              <a:ext uri="{FF2B5EF4-FFF2-40B4-BE49-F238E27FC236}">
                <a16:creationId xmlns:a16="http://schemas.microsoft.com/office/drawing/2014/main" id="{356367F6-9DE0-2672-0463-D2606B619B1E}"/>
              </a:ext>
            </a:extLst>
          </p:cNvPr>
          <p:cNvSpPr txBox="1">
            <a:spLocks/>
          </p:cNvSpPr>
          <p:nvPr/>
        </p:nvSpPr>
        <p:spPr>
          <a:xfrm>
            <a:off x="784368" y="1989599"/>
            <a:ext cx="6626024" cy="408751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74320" indent="-27432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SzPct val="8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SzPct val="85000"/>
              <a:buFontTx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18288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SzPct val="8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66344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SzPct val="85000"/>
              <a:buFontTx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0080" indent="-18288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/>
            <a:r>
              <a:rPr lang="cs-CZ" sz="2800" dirty="0">
                <a:latin typeface="Batang" panose="02030600000101010101" pitchFamily="18" charset="-127"/>
                <a:ea typeface="Batang" panose="02030600000101010101" pitchFamily="18" charset="-127"/>
                <a:cs typeface="Arial" panose="020B0604020202020204" pitchFamily="34" charset="0"/>
              </a:rPr>
              <a:t>Každý den v týdnu ranní </a:t>
            </a:r>
            <a:r>
              <a:rPr lang="cs-CZ" sz="2800">
                <a:latin typeface="Batang" panose="02030600000101010101" pitchFamily="18" charset="-127"/>
                <a:ea typeface="Batang" panose="02030600000101010101" pitchFamily="18" charset="-127"/>
                <a:cs typeface="Arial" panose="020B0604020202020204" pitchFamily="34" charset="0"/>
              </a:rPr>
              <a:t>Yoga </a:t>
            </a:r>
            <a:r>
              <a:rPr lang="cs-CZ" sz="2800" dirty="0">
                <a:latin typeface="Batang" panose="02030600000101010101" pitchFamily="18" charset="-127"/>
                <a:ea typeface="Batang" panose="02030600000101010101" pitchFamily="18" charset="-127"/>
                <a:cs typeface="Arial" panose="020B0604020202020204" pitchFamily="34" charset="0"/>
              </a:rPr>
              <a:t>za </a:t>
            </a:r>
            <a:r>
              <a:rPr lang="cs-CZ" sz="2800">
                <a:latin typeface="Batang" panose="02030600000101010101" pitchFamily="18" charset="-127"/>
                <a:ea typeface="Batang" panose="02030600000101010101" pitchFamily="18" charset="-127"/>
                <a:cs typeface="Arial" panose="020B0604020202020204" pitchFamily="34" charset="0"/>
              </a:rPr>
              <a:t>východu slunce </a:t>
            </a:r>
            <a:r>
              <a:rPr lang="cs-CZ" sz="2800" dirty="0">
                <a:latin typeface="Batang" panose="02030600000101010101" pitchFamily="18" charset="-127"/>
                <a:ea typeface="Batang" panose="02030600000101010101" pitchFamily="18" charset="-127"/>
                <a:cs typeface="Arial" panose="020B0604020202020204" pitchFamily="34" charset="0"/>
              </a:rPr>
              <a:t>u moře</a:t>
            </a:r>
          </a:p>
          <a:p>
            <a:pPr marL="457200" indent="-457200"/>
            <a:r>
              <a:rPr lang="cs-CZ" sz="2800" dirty="0">
                <a:latin typeface="Batang" panose="02030600000101010101" pitchFamily="18" charset="-127"/>
                <a:ea typeface="Batang" panose="02030600000101010101" pitchFamily="18" charset="-127"/>
                <a:cs typeface="Arial" panose="020B0604020202020204" pitchFamily="34" charset="0"/>
              </a:rPr>
              <a:t>Objevování míst v Barceloně i v okolí Barcelony</a:t>
            </a:r>
          </a:p>
          <a:p>
            <a:pPr marL="457200" indent="-457200"/>
            <a:r>
              <a:rPr lang="cs-CZ" sz="2800" dirty="0">
                <a:latin typeface="Batang" panose="02030600000101010101" pitchFamily="18" charset="-127"/>
                <a:ea typeface="Batang" panose="02030600000101010101" pitchFamily="18" charset="-127"/>
                <a:cs typeface="Arial" panose="020B0604020202020204" pitchFamily="34" charset="0"/>
              </a:rPr>
              <a:t>Hraní v baru jako DJ, objevování kultury Španělska, trávení času s přáteli</a:t>
            </a:r>
          </a:p>
          <a:p>
            <a:pPr marL="457200" indent="-457200"/>
            <a:endParaRPr lang="cs-CZ" sz="2800" dirty="0">
              <a:latin typeface="Batang" panose="02030600000101010101" pitchFamily="18" charset="-127"/>
              <a:ea typeface="Batang" panose="02030600000101010101" pitchFamily="18" charset="-127"/>
              <a:cs typeface="Arial" panose="020B0604020202020204" pitchFamily="34" charset="0"/>
            </a:endParaRPr>
          </a:p>
          <a:p>
            <a:pPr marL="457200" indent="-457200"/>
            <a:endParaRPr lang="cs-CZ" sz="2800" dirty="0">
              <a:latin typeface="Batang" panose="02030600000101010101" pitchFamily="18" charset="-127"/>
              <a:ea typeface="Batang" panose="02030600000101010101" pitchFamily="18" charset="-127"/>
              <a:cs typeface="Arial" panose="020B0604020202020204" pitchFamily="34" charset="0"/>
            </a:endParaRPr>
          </a:p>
          <a:p>
            <a:pPr marL="457200" indent="-457200"/>
            <a:endParaRPr lang="cs-CZ" sz="2800" dirty="0">
              <a:latin typeface="Batang" panose="02030600000101010101" pitchFamily="18" charset="-127"/>
              <a:ea typeface="Batang" panose="02030600000101010101" pitchFamily="18" charset="-127"/>
              <a:cs typeface="Arial" panose="020B0604020202020204" pitchFamily="34" charset="0"/>
            </a:endParaRPr>
          </a:p>
          <a:p>
            <a:pPr marL="457200" indent="-457200"/>
            <a:endParaRPr lang="cs-CZ" sz="2800" dirty="0">
              <a:latin typeface="Batang" panose="02030600000101010101" pitchFamily="18" charset="-127"/>
              <a:ea typeface="Batang" panose="02030600000101010101" pitchFamily="18" charset="-127"/>
              <a:cs typeface="Arial" panose="020B0604020202020204" pitchFamily="34" charset="0"/>
            </a:endParaRPr>
          </a:p>
        </p:txBody>
      </p:sp>
      <p:pic>
        <p:nvPicPr>
          <p:cNvPr id="8" name="Obrázek 7" descr="Obsah obrázku venku, mrak, obloha, území&#10;&#10;Popis byl vytvořen automaticky">
            <a:extLst>
              <a:ext uri="{FF2B5EF4-FFF2-40B4-BE49-F238E27FC236}">
                <a16:creationId xmlns:a16="http://schemas.microsoft.com/office/drawing/2014/main" id="{E4BE3FD0-7C7D-4B10-6E67-047F5F668E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3901" y="369000"/>
            <a:ext cx="3882100" cy="2911574"/>
          </a:xfrm>
          <a:prstGeom prst="rect">
            <a:avLst/>
          </a:prstGeom>
        </p:spPr>
      </p:pic>
      <p:pic>
        <p:nvPicPr>
          <p:cNvPr id="11" name="Obrázek 10" descr="Obsah obrázku snímek obrazovky&#10;&#10;Popis byl vytvořen automaticky">
            <a:extLst>
              <a:ext uri="{FF2B5EF4-FFF2-40B4-BE49-F238E27FC236}">
                <a16:creationId xmlns:a16="http://schemas.microsoft.com/office/drawing/2014/main" id="{4B28772C-0EF9-FC49-7495-6F32E936EC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318697" y="3959676"/>
            <a:ext cx="2899775" cy="2174831"/>
          </a:xfrm>
          <a:prstGeom prst="rect">
            <a:avLst/>
          </a:prstGeom>
        </p:spPr>
      </p:pic>
      <p:pic>
        <p:nvPicPr>
          <p:cNvPr id="14" name="Obrázek 13" descr="Obsah obrázku koncert, hudba, oblečení, láhev&#10;&#10;Popis byl vytvořen automaticky">
            <a:extLst>
              <a:ext uri="{FF2B5EF4-FFF2-40B4-BE49-F238E27FC236}">
                <a16:creationId xmlns:a16="http://schemas.microsoft.com/office/drawing/2014/main" id="{57D2E845-1E0D-7C7A-CA97-720873B9B7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338" y="3597204"/>
            <a:ext cx="2174831" cy="289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436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F4CB3116-58A3-3987-F5B3-F39EFC67666E}"/>
              </a:ext>
            </a:extLst>
          </p:cNvPr>
          <p:cNvSpPr txBox="1">
            <a:spLocks/>
          </p:cNvSpPr>
          <p:nvPr/>
        </p:nvSpPr>
        <p:spPr>
          <a:xfrm>
            <a:off x="941417" y="192957"/>
            <a:ext cx="10309166" cy="52674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2800" b="1" kern="1200" cap="all" spc="6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Fotky</a:t>
            </a:r>
          </a:p>
        </p:txBody>
      </p:sp>
      <p:pic>
        <p:nvPicPr>
          <p:cNvPr id="7" name="Obrázek 6" descr="Obsah obrázku venku, oblečení, strom, obloha&#10;&#10;Popis byl vytvořen automaticky">
            <a:extLst>
              <a:ext uri="{FF2B5EF4-FFF2-40B4-BE49-F238E27FC236}">
                <a16:creationId xmlns:a16="http://schemas.microsoft.com/office/drawing/2014/main" id="{3196E7A2-92DB-9116-2761-F900AC74AA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041" y="3833713"/>
            <a:ext cx="2087100" cy="2782800"/>
          </a:xfrm>
          <a:prstGeom prst="rect">
            <a:avLst/>
          </a:prstGeom>
        </p:spPr>
      </p:pic>
      <p:pic>
        <p:nvPicPr>
          <p:cNvPr id="9" name="Obrázek 8" descr="Obsah obrázku oblečení, venku, osoba, žena&#10;&#10;Popis byl vytvořen automaticky">
            <a:extLst>
              <a:ext uri="{FF2B5EF4-FFF2-40B4-BE49-F238E27FC236}">
                <a16:creationId xmlns:a16="http://schemas.microsoft.com/office/drawing/2014/main" id="{F3F0FA81-EED6-0F0E-9F12-E984D19AFB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971" y="3835581"/>
            <a:ext cx="2085699" cy="2780932"/>
          </a:xfrm>
          <a:prstGeom prst="rect">
            <a:avLst/>
          </a:prstGeom>
        </p:spPr>
      </p:pic>
      <p:pic>
        <p:nvPicPr>
          <p:cNvPr id="15" name="Obrázek 14" descr="Obsah obrázku osoba, oblečení, interiér, Lidská tvář&#10;&#10;Popis byl vytvořen automaticky">
            <a:extLst>
              <a:ext uri="{FF2B5EF4-FFF2-40B4-BE49-F238E27FC236}">
                <a16:creationId xmlns:a16="http://schemas.microsoft.com/office/drawing/2014/main" id="{A99470A9-3C88-5B17-04B4-910719E7BC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512" y="3833713"/>
            <a:ext cx="2087100" cy="2782800"/>
          </a:xfrm>
          <a:prstGeom prst="rect">
            <a:avLst/>
          </a:prstGeom>
        </p:spPr>
      </p:pic>
      <p:pic>
        <p:nvPicPr>
          <p:cNvPr id="17" name="Obrázek 16" descr="Obsah obrázku venku, obloha, oblečení, příroda&#10;&#10;Popis byl vytvořen automaticky">
            <a:extLst>
              <a:ext uri="{FF2B5EF4-FFF2-40B4-BE49-F238E27FC236}">
                <a16:creationId xmlns:a16="http://schemas.microsoft.com/office/drawing/2014/main" id="{1F4A3D75-9CE0-8C71-45DA-B82BC84C21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971" y="788354"/>
            <a:ext cx="2087100" cy="2782800"/>
          </a:xfrm>
          <a:prstGeom prst="rect">
            <a:avLst/>
          </a:prstGeom>
        </p:spPr>
      </p:pic>
      <p:pic>
        <p:nvPicPr>
          <p:cNvPr id="19" name="Obrázek 18" descr="Obsah obrázku venku, obloha, loď, plavidlo&#10;&#10;Popis byl vytvořen automaticky">
            <a:extLst>
              <a:ext uri="{FF2B5EF4-FFF2-40B4-BE49-F238E27FC236}">
                <a16:creationId xmlns:a16="http://schemas.microsoft.com/office/drawing/2014/main" id="{1D416E5A-49D3-2CAC-D0EC-54C0A1A6B3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20191" y="1136204"/>
            <a:ext cx="2782800" cy="2087100"/>
          </a:xfrm>
          <a:prstGeom prst="rect">
            <a:avLst/>
          </a:prstGeom>
        </p:spPr>
      </p:pic>
      <p:pic>
        <p:nvPicPr>
          <p:cNvPr id="23" name="Obrázek 22" descr="Obsah obrázku venku, obloha, osoba, oblečení&#10;&#10;Popis byl vytvořen automaticky">
            <a:extLst>
              <a:ext uri="{FF2B5EF4-FFF2-40B4-BE49-F238E27FC236}">
                <a16:creationId xmlns:a16="http://schemas.microsoft.com/office/drawing/2014/main" id="{AB5881ED-2476-6EE8-E6C5-9A58AB26E5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111" y="788354"/>
            <a:ext cx="2087100" cy="2782800"/>
          </a:xfrm>
          <a:prstGeom prst="rect">
            <a:avLst/>
          </a:prstGeom>
        </p:spPr>
      </p:pic>
      <p:pic>
        <p:nvPicPr>
          <p:cNvPr id="25" name="Obrázek 24" descr="Obsah obrázku obloha, venku, mrak, lidé&#10;&#10;Popis byl vytvořen automaticky">
            <a:extLst>
              <a:ext uri="{FF2B5EF4-FFF2-40B4-BE49-F238E27FC236}">
                <a16:creationId xmlns:a16="http://schemas.microsoft.com/office/drawing/2014/main" id="{0B8CCAAD-A29D-E846-5026-4B9418DFD9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30" y="788354"/>
            <a:ext cx="3760399" cy="2782800"/>
          </a:xfrm>
          <a:prstGeom prst="rect">
            <a:avLst/>
          </a:prstGeom>
        </p:spPr>
      </p:pic>
      <p:pic>
        <p:nvPicPr>
          <p:cNvPr id="31" name="Obrázek 30" descr="Obsah obrázku vozidlo, Pozemní vozidlo, venku, budova&#10;&#10;Popis byl vytvořen automaticky">
            <a:extLst>
              <a:ext uri="{FF2B5EF4-FFF2-40B4-BE49-F238E27FC236}">
                <a16:creationId xmlns:a16="http://schemas.microsoft.com/office/drawing/2014/main" id="{5E9BE8F9-B4C6-C558-4F34-CE248AA225E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371"/>
          <a:stretch/>
        </p:blipFill>
        <p:spPr>
          <a:xfrm>
            <a:off x="569629" y="3833713"/>
            <a:ext cx="3762000" cy="278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784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48315348-125B-7F26-C71C-4A7EBAE04E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b="12046"/>
          <a:stretch/>
        </p:blipFill>
        <p:spPr>
          <a:xfrm>
            <a:off x="-10" y="0"/>
            <a:ext cx="12192000" cy="685799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C90437DA-4619-70E2-7092-F760213DF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2D29C68-ECBE-AA89-D307-5D5CF27104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18B8923E-BA2A-306D-FCF1-44F0A4E965E9}"/>
              </a:ext>
            </a:extLst>
          </p:cNvPr>
          <p:cNvSpPr/>
          <p:nvPr/>
        </p:nvSpPr>
        <p:spPr>
          <a:xfrm>
            <a:off x="287139" y="369000"/>
            <a:ext cx="11520000" cy="612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F18012B0-5428-FC58-55A8-91B4482A6EEF}"/>
              </a:ext>
            </a:extLst>
          </p:cNvPr>
          <p:cNvSpPr txBox="1">
            <a:spLocks/>
          </p:cNvSpPr>
          <p:nvPr/>
        </p:nvSpPr>
        <p:spPr>
          <a:xfrm>
            <a:off x="866058" y="1111911"/>
            <a:ext cx="10309166" cy="52674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2800" b="1" kern="1200" cap="all" spc="6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Moje Změny Z života tam</a:t>
            </a:r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03C3A033-D38D-F865-E9E7-BD0D77C9674D}"/>
              </a:ext>
            </a:extLst>
          </p:cNvPr>
          <p:cNvSpPr txBox="1">
            <a:spLocks/>
          </p:cNvSpPr>
          <p:nvPr/>
        </p:nvSpPr>
        <p:spPr>
          <a:xfrm>
            <a:off x="784368" y="1969470"/>
            <a:ext cx="10623264" cy="4087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SzPct val="8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SzPct val="85000"/>
              <a:buFontTx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18288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SzPct val="8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66344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SzPct val="85000"/>
              <a:buFontTx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0080" indent="-18288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/>
            <a:r>
              <a:rPr lang="cs-CZ" sz="2800" dirty="0">
                <a:latin typeface="Batang" panose="02030600000101010101" pitchFamily="18" charset="-127"/>
                <a:ea typeface="Batang" panose="02030600000101010101" pitchFamily="18" charset="-127"/>
                <a:cs typeface="Arial" panose="020B0604020202020204" pitchFamily="34" charset="0"/>
              </a:rPr>
              <a:t>Vidím svět víc pozitivně, nejsem už negativní, jak jsem byl</a:t>
            </a:r>
          </a:p>
          <a:p>
            <a:pPr marL="457200" indent="-457200"/>
            <a:r>
              <a:rPr lang="cs-CZ" sz="2800" dirty="0">
                <a:latin typeface="Batang" panose="02030600000101010101" pitchFamily="18" charset="-127"/>
                <a:ea typeface="Batang" panose="02030600000101010101" pitchFamily="18" charset="-127"/>
                <a:cs typeface="Arial" panose="020B0604020202020204" pitchFamily="34" charset="0"/>
              </a:rPr>
              <a:t>Vyrovnal jsem se </a:t>
            </a:r>
            <a:r>
              <a:rPr lang="cs-CZ" sz="2800">
                <a:latin typeface="Batang" panose="02030600000101010101" pitchFamily="18" charset="-127"/>
                <a:ea typeface="Batang" panose="02030600000101010101" pitchFamily="18" charset="-127"/>
                <a:cs typeface="Arial" panose="020B0604020202020204" pitchFamily="34" charset="0"/>
              </a:rPr>
              <a:t>sám se </a:t>
            </a:r>
            <a:r>
              <a:rPr lang="cs-CZ" sz="2800" dirty="0">
                <a:latin typeface="Batang" panose="02030600000101010101" pitchFamily="18" charset="-127"/>
                <a:ea typeface="Batang" panose="02030600000101010101" pitchFamily="18" charset="-127"/>
                <a:cs typeface="Arial" panose="020B0604020202020204" pitchFamily="34" charset="0"/>
              </a:rPr>
              <a:t>sebou, s tím jaký jsem</a:t>
            </a:r>
          </a:p>
          <a:p>
            <a:pPr marL="457200" indent="-457200"/>
            <a:r>
              <a:rPr lang="cs-CZ" sz="2800" dirty="0">
                <a:latin typeface="Batang" panose="02030600000101010101" pitchFamily="18" charset="-127"/>
                <a:ea typeface="Batang" panose="02030600000101010101" pitchFamily="18" charset="-127"/>
                <a:cs typeface="Arial" panose="020B0604020202020204" pitchFamily="34" charset="0"/>
              </a:rPr>
              <a:t>Začal jsem dělat ranní </a:t>
            </a:r>
            <a:r>
              <a:rPr lang="cs-CZ" sz="2800" dirty="0" err="1">
                <a:latin typeface="Batang" panose="02030600000101010101" pitchFamily="18" charset="-127"/>
                <a:ea typeface="Batang" panose="02030600000101010101" pitchFamily="18" charset="-127"/>
                <a:cs typeface="Arial" panose="020B0604020202020204" pitchFamily="34" charset="0"/>
              </a:rPr>
              <a:t>Yogu</a:t>
            </a:r>
            <a:r>
              <a:rPr lang="cs-CZ" sz="2800" dirty="0">
                <a:latin typeface="Batang" panose="02030600000101010101" pitchFamily="18" charset="-127"/>
                <a:ea typeface="Batang" panose="02030600000101010101" pitchFamily="18" charset="-127"/>
                <a:cs typeface="Arial" panose="020B0604020202020204" pitchFamily="34" charset="0"/>
              </a:rPr>
              <a:t>, pracovat na svém zdraví, tvořit hudbu a celkově být více produktivní</a:t>
            </a:r>
          </a:p>
          <a:p>
            <a:pPr marL="457200" indent="-457200"/>
            <a:r>
              <a:rPr lang="cs-CZ" sz="2800" dirty="0">
                <a:latin typeface="Batang" panose="02030600000101010101" pitchFamily="18" charset="-127"/>
                <a:ea typeface="Batang" panose="02030600000101010101" pitchFamily="18" charset="-127"/>
                <a:cs typeface="Arial" panose="020B0604020202020204" pitchFamily="34" charset="0"/>
              </a:rPr>
              <a:t>Jsem více sociální a už se nebojím bavit anglicky</a:t>
            </a:r>
          </a:p>
          <a:p>
            <a:pPr marL="457200" indent="-457200"/>
            <a:r>
              <a:rPr lang="cs-CZ" sz="2800" dirty="0">
                <a:latin typeface="Batang" panose="02030600000101010101" pitchFamily="18" charset="-127"/>
                <a:ea typeface="Batang" panose="02030600000101010101" pitchFamily="18" charset="-127"/>
                <a:cs typeface="Arial" panose="020B0604020202020204" pitchFamily="34" charset="0"/>
              </a:rPr>
              <a:t>Samostatnost</a:t>
            </a:r>
          </a:p>
        </p:txBody>
      </p:sp>
    </p:spTree>
    <p:extLst>
      <p:ext uri="{BB962C8B-B14F-4D97-AF65-F5344CB8AC3E}">
        <p14:creationId xmlns:p14="http://schemas.microsoft.com/office/powerpoint/2010/main" val="133676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PortalVTI">
  <a:themeElements>
    <a:clrScheme name="Earth">
      <a:dk1>
        <a:sysClr val="windowText" lastClr="000000"/>
      </a:dk1>
      <a:lt1>
        <a:sysClr val="window" lastClr="FFFFFF"/>
      </a:lt1>
      <a:dk2>
        <a:srgbClr val="051618"/>
      </a:dk2>
      <a:lt2>
        <a:srgbClr val="E8E8DF"/>
      </a:lt2>
      <a:accent1>
        <a:srgbClr val="2D714C"/>
      </a:accent1>
      <a:accent2>
        <a:srgbClr val="1F7985"/>
      </a:accent2>
      <a:accent3>
        <a:srgbClr val="0D6756"/>
      </a:accent3>
      <a:accent4>
        <a:srgbClr val="40945E"/>
      </a:accent4>
      <a:accent5>
        <a:srgbClr val="389896"/>
      </a:accent5>
      <a:accent6>
        <a:srgbClr val="64924A"/>
      </a:accent6>
      <a:hlink>
        <a:srgbClr val="1F855C"/>
      </a:hlink>
      <a:folHlink>
        <a:srgbClr val="227390"/>
      </a:folHlink>
    </a:clrScheme>
    <a:fontScheme name="Earth">
      <a:majorFont>
        <a:latin typeface="Trade Gothic Next Cond"/>
        <a:ea typeface=""/>
        <a:cs typeface=""/>
      </a:majorFont>
      <a:minorFont>
        <a:latin typeface="Trade Gothic Nex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rtalVTI" id="{0E0D5035-C7F2-4607-91F4-D5D5F886A15A}" vid="{EAFF3D8B-AC13-4E90-80A9-182200FBC866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808</TotalTime>
  <Words>384</Words>
  <Application>Microsoft Office PowerPoint</Application>
  <PresentationFormat>Širokoúhlá obrazovka</PresentationFormat>
  <Paragraphs>48</Paragraphs>
  <Slides>11</Slides>
  <Notes>4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7" baseType="lpstr">
      <vt:lpstr>Batang</vt:lpstr>
      <vt:lpstr>Aptos</vt:lpstr>
      <vt:lpstr>Arial</vt:lpstr>
      <vt:lpstr>Trade Gothic Next Cond</vt:lpstr>
      <vt:lpstr>Trade Gothic Next Light</vt:lpstr>
      <vt:lpstr>PortalVTI</vt:lpstr>
      <vt:lpstr>Stáž BarcelonA  Erasmus Pro  Lukáš Tran</vt:lpstr>
      <vt:lpstr>Základní informace</vt:lpstr>
      <vt:lpstr>POBYT</vt:lpstr>
      <vt:lpstr>Firma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Děkuji za pozornost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Iveta Swiechová</dc:creator>
  <cp:lastModifiedBy>Iveta Swiechová</cp:lastModifiedBy>
  <cp:revision>24</cp:revision>
  <dcterms:created xsi:type="dcterms:W3CDTF">2024-10-09T11:53:42Z</dcterms:created>
  <dcterms:modified xsi:type="dcterms:W3CDTF">2024-10-13T21:09:40Z</dcterms:modified>
</cp:coreProperties>
</file>